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7150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Coming Soon"/>
      <p:regular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Baumans"/>
      <p:regular r:id="rId26"/>
    </p:embeddedFont>
    <p:embeddedFont>
      <p:font typeface="Orbitron"/>
      <p:regular r:id="rId27"/>
      <p:bold r:id="rId28"/>
    </p:embeddedFont>
    <p:embeddedFont>
      <p:font typeface="McLaren"/>
      <p:regular r:id="rId29"/>
    </p:embeddedFont>
    <p:embeddedFont>
      <p:font typeface="Merriweather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07F689-65F8-4D23-8B45-11199EE6D88E}">
  <a:tblStyle styleId="{0E07F689-65F8-4D23-8B45-11199EE6D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436BD12-035D-435C-86A8-5D024DCA592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ComingSoon-regular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umans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Orbitron-bold.fntdata"/><Relationship Id="rId27" Type="http://schemas.openxmlformats.org/officeDocument/2006/relationships/font" Target="fonts/Orbitron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cLaren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5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4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7.xml"/><Relationship Id="rId35" Type="http://schemas.openxmlformats.org/officeDocument/2006/relationships/font" Target="fonts/Comfortaa-bold.fntdata"/><Relationship Id="rId12" Type="http://schemas.openxmlformats.org/officeDocument/2006/relationships/slide" Target="slides/slide6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8.xml"/><Relationship Id="rId36" Type="http://schemas.openxmlformats.org/officeDocument/2006/relationships/font" Target="fonts/CenturyGothic-regular.fntdata"/><Relationship Id="rId17" Type="http://schemas.openxmlformats.org/officeDocument/2006/relationships/font" Target="fonts/Raleway-regular.fntdata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0.xml"/><Relationship Id="rId38" Type="http://schemas.openxmlformats.org/officeDocument/2006/relationships/font" Target="fonts/CenturyGothic-italic.fntdata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29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4bac8cb2c_0_27:notes"/>
          <p:cNvSpPr/>
          <p:nvPr>
            <p:ph idx="2" type="sldImg"/>
          </p:nvPr>
        </p:nvSpPr>
        <p:spPr>
          <a:xfrm>
            <a:off x="6858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g74bac8cb2c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48dd72d82_0_0:notes"/>
          <p:cNvSpPr/>
          <p:nvPr>
            <p:ph idx="2" type="sldImg"/>
          </p:nvPr>
        </p:nvSpPr>
        <p:spPr>
          <a:xfrm>
            <a:off x="686132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48dd72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5c3e7597_0_0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55c3e75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779805a8f_0_105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779805a8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8d83a2b55_0_0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8d83a2b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55c3e7597_0_15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55c3e759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d51e728a8_0_311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d51e728a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d51e728a8_0_336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d51e728a8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779805a8f_0_35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779805a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bac192b26_0_6:notes"/>
          <p:cNvSpPr/>
          <p:nvPr>
            <p:ph idx="2" type="sldImg"/>
          </p:nvPr>
        </p:nvSpPr>
        <p:spPr>
          <a:xfrm>
            <a:off x="686125" y="685800"/>
            <a:ext cx="54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bac192b2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81575" lIns="81575" spcFirstLastPara="1" rIns="81575" wrap="square" tIns="8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81575" lIns="81575" spcFirstLastPara="1" rIns="81575" wrap="square" tIns="8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1150" lvl="1" marL="91440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ctr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92969" y="959941"/>
            <a:ext cx="73581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81575" lIns="81575" spcFirstLastPara="1" rIns="81575" wrap="square" tIns="815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1397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2540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3937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5207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6604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7874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9144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054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92969" y="2946797"/>
            <a:ext cx="73581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37983" y="5421064"/>
            <a:ext cx="258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225" lIns="29225" spcFirstLastPara="1" rIns="29225" wrap="square" tIns="292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1150" lvl="1" marL="91440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81575" lIns="81575" spcFirstLastPara="1" rIns="81575" wrap="square" tIns="8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81575" lIns="81575" spcFirstLastPara="1" rIns="81575" wrap="square" tIns="8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81575" lIns="81575" spcFirstLastPara="1" rIns="81575" wrap="square" tIns="81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1150" lvl="1" marL="91440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81575" lIns="81575" spcFirstLastPara="1" rIns="81575" wrap="square" tIns="8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1150" lvl="1" marL="914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indent="-311150" lvl="2" marL="1371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11150" lvl="4" marL="22860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indent="-311150" lvl="5" marL="27432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indent="-311150" lvl="6" marL="3200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indent="-311150" lvl="7" marL="3657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indent="-311150" lvl="8" marL="411480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qcb-mcREIi0" TargetMode="External"/><Relationship Id="rId9" Type="http://schemas.openxmlformats.org/officeDocument/2006/relationships/hyperlink" Target="https://youtu.be/NTetNDCHV04" TargetMode="External"/><Relationship Id="rId5" Type="http://schemas.openxmlformats.org/officeDocument/2006/relationships/image" Target="../media/image12.png"/><Relationship Id="rId6" Type="http://schemas.openxmlformats.org/officeDocument/2006/relationships/hyperlink" Target="https://www.youtube.com/watch?v=e1qjUBzbrgc" TargetMode="External"/><Relationship Id="rId7" Type="http://schemas.openxmlformats.org/officeDocument/2006/relationships/hyperlink" Target="https://www.khanacademy.org/math/cc-sixth-grade-math/x0267d782:coordinate-plane/cc-6th-coordinate-plane/v/plot-ordered-pairs" TargetMode="External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fa-af.khanacademy.org/video?v=EvuT8-nD3Kw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ur.khanacademy.org/video?v=Hitmdp9nTz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www.ixl.com/math/grade-7/quadrants-and-axes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s://www.ixl.com/math/grade-8/quadrants-and-axes" TargetMode="External"/><Relationship Id="rId6" Type="http://schemas.openxmlformats.org/officeDocument/2006/relationships/hyperlink" Target="https://www.ixl.com/math/grade-7/follow-directions-on-a-coordinate-plane" TargetMode="External"/><Relationship Id="rId7" Type="http://schemas.openxmlformats.org/officeDocument/2006/relationships/hyperlink" Target="https://www.ixl.com/math/grade-8/coordinate-plane-review" TargetMode="External"/><Relationship Id="rId8" Type="http://schemas.openxmlformats.org/officeDocument/2006/relationships/hyperlink" Target="https://www.ixl.com/signin/senecaridgem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294150" y="61125"/>
            <a:ext cx="8555700" cy="22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14300">
              <a:srgbClr val="3D85C6">
                <a:alpha val="50000"/>
              </a:srgbClr>
            </a:outerShdw>
          </a:effectLst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Font typeface="Helvetica Neue"/>
              <a:buNone/>
            </a:pPr>
            <a:r>
              <a:rPr b="1" lang="en" sz="6800">
                <a:solidFill>
                  <a:srgbClr val="660000"/>
                </a:solidFill>
                <a:latin typeface="Orbitron"/>
                <a:ea typeface="Orbitron"/>
                <a:cs typeface="Orbitron"/>
                <a:sym typeface="Orbitron"/>
              </a:rPr>
              <a:t>The Coordinate Plane</a:t>
            </a:r>
            <a:endParaRPr b="1" sz="6800">
              <a:solidFill>
                <a:srgbClr val="66000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175875" y="3492050"/>
            <a:ext cx="8822400" cy="157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1880000" dist="38100">
              <a:srgbClr val="66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Review of Plotting &amp; Reading Coordinates</a:t>
            </a:r>
            <a:endParaRPr sz="4100">
              <a:solidFill>
                <a:srgbClr val="3D85C6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5027750" y="5345700"/>
            <a:ext cx="373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© 2021 M. Cherise Harrington </a:t>
            </a: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All rights reserved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6661" y="5345700"/>
            <a:ext cx="377339" cy="36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325" y="1956750"/>
            <a:ext cx="2358553" cy="487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156200" y="1001301"/>
            <a:ext cx="89121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After completing the Independent Practice, </a:t>
            </a:r>
            <a:r>
              <a:rPr b="1" lang="en" sz="1600" u="sng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drag the circle</a:t>
            </a: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to the emoji that best describes how you feel about your understanding of this lesson, then, </a:t>
            </a:r>
            <a:r>
              <a:rPr b="1" lang="en" sz="1600" u="sng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list what you learned</a:t>
            </a: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b="1" lang="en" sz="1600" u="sng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what you are still having trouble with</a:t>
            </a: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sz="16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9" name="Google Shape;169;p23"/>
          <p:cNvGraphicFramePr/>
          <p:nvPr/>
        </p:nvGraphicFramePr>
        <p:xfrm>
          <a:off x="232407" y="26441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{0E07F689-65F8-4D23-8B45-11199EE6D88E}</a:tableStyleId>
              </a:tblPr>
              <a:tblGrid>
                <a:gridCol w="8727000"/>
              </a:tblGrid>
              <a:tr h="250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1155CC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43400" marB="43400" marR="64275" marL="64275">
                    <a:lnL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23"/>
          <p:cNvSpPr/>
          <p:nvPr/>
        </p:nvSpPr>
        <p:spPr>
          <a:xfrm>
            <a:off x="814575" y="2029538"/>
            <a:ext cx="531600" cy="456600"/>
          </a:xfrm>
          <a:prstGeom prst="ellipse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4572000" y="1986874"/>
            <a:ext cx="42420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FF"/>
                </a:solidFill>
                <a:latin typeface="Baumans"/>
                <a:ea typeface="Baumans"/>
                <a:cs typeface="Baumans"/>
                <a:sym typeface="Baumans"/>
              </a:rPr>
              <a:t>(Use as much mathematical terminology as possible from the </a:t>
            </a:r>
            <a:r>
              <a:rPr b="1" lang="en" sz="1500">
                <a:solidFill>
                  <a:srgbClr val="FF00FF"/>
                </a:solidFill>
                <a:latin typeface="Baumans"/>
                <a:ea typeface="Baumans"/>
                <a:cs typeface="Baumans"/>
                <a:sym typeface="Baumans"/>
              </a:rPr>
              <a:t>learning targets.</a:t>
            </a:r>
            <a:r>
              <a:rPr lang="en" sz="1500">
                <a:solidFill>
                  <a:srgbClr val="FF00FF"/>
                </a:solidFill>
                <a:latin typeface="Baumans"/>
                <a:ea typeface="Baumans"/>
                <a:cs typeface="Baumans"/>
                <a:sym typeface="Baumans"/>
              </a:rPr>
              <a:t>)</a:t>
            </a:r>
            <a:endParaRPr sz="2600"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46950" y="1110600"/>
            <a:ext cx="86634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Content Objective</a:t>
            </a: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I will be able to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identify the parts of a coordinate plane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plot points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record coordinates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of a point on a coordinate plane.</a:t>
            </a:r>
            <a:endParaRPr sz="28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48400" y="3338650"/>
            <a:ext cx="86472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3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Language Objective</a:t>
            </a: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I can </a:t>
            </a:r>
            <a:r>
              <a:rPr b="1" lang="en" sz="28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name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the parts of the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coordinate plane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including the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x and y axes, origin, quadrant I, II, III &amp; IV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lang="en" sz="28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describe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how to plot a point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575" y="2408650"/>
            <a:ext cx="3299275" cy="8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9825" y="2277275"/>
            <a:ext cx="3299275" cy="8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125" y="4021975"/>
            <a:ext cx="3873409" cy="8977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6">
            <a:hlinkClick r:id="rId9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3100" y="4021975"/>
            <a:ext cx="3873409" cy="8977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6" name="Google Shape;76;p16"/>
          <p:cNvCxnSpPr/>
          <p:nvPr/>
        </p:nvCxnSpPr>
        <p:spPr>
          <a:xfrm>
            <a:off x="274425" y="2038400"/>
            <a:ext cx="855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6"/>
          <p:cNvCxnSpPr/>
          <p:nvPr/>
        </p:nvCxnSpPr>
        <p:spPr>
          <a:xfrm>
            <a:off x="4332625" y="1072325"/>
            <a:ext cx="0" cy="455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6"/>
          <p:cNvSpPr txBox="1"/>
          <p:nvPr/>
        </p:nvSpPr>
        <p:spPr>
          <a:xfrm>
            <a:off x="664800" y="1264725"/>
            <a:ext cx="26565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Helvetica Neue"/>
                <a:ea typeface="Helvetica Neue"/>
                <a:cs typeface="Helvetica Neue"/>
                <a:sym typeface="Helvetica Neue"/>
              </a:rPr>
              <a:t>English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191800" y="1264725"/>
            <a:ext cx="26565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Helvetica Neue"/>
                <a:ea typeface="Helvetica Neue"/>
                <a:cs typeface="Helvetica Neue"/>
                <a:sym typeface="Helvetica Neue"/>
              </a:rPr>
              <a:t>Spanish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7"/>
          <p:cNvCxnSpPr/>
          <p:nvPr/>
        </p:nvCxnSpPr>
        <p:spPr>
          <a:xfrm>
            <a:off x="274425" y="2038400"/>
            <a:ext cx="855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7"/>
          <p:cNvCxnSpPr/>
          <p:nvPr/>
        </p:nvCxnSpPr>
        <p:spPr>
          <a:xfrm>
            <a:off x="4332625" y="1072325"/>
            <a:ext cx="0" cy="455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7"/>
          <p:cNvSpPr txBox="1"/>
          <p:nvPr/>
        </p:nvSpPr>
        <p:spPr>
          <a:xfrm>
            <a:off x="664800" y="1264725"/>
            <a:ext cx="26565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Helvetica Neue"/>
                <a:ea typeface="Helvetica Neue"/>
                <a:cs typeface="Helvetica Neue"/>
                <a:sym typeface="Helvetica Neue"/>
              </a:rPr>
              <a:t>Urdu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191800" y="1264725"/>
            <a:ext cx="26565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Helvetica Neue"/>
                <a:ea typeface="Helvetica Neue"/>
                <a:cs typeface="Helvetica Neue"/>
                <a:sym typeface="Helvetica Neue"/>
              </a:rPr>
              <a:t>Dari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8" name="Google Shape;88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100" y="4021975"/>
            <a:ext cx="3873409" cy="897700"/>
          </a:xfrm>
          <a:prstGeom prst="rect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7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700" y="4021975"/>
            <a:ext cx="3873409" cy="897700"/>
          </a:xfrm>
          <a:prstGeom prst="rect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924075" y="762350"/>
            <a:ext cx="68844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cLaren"/>
                <a:ea typeface="McLaren"/>
                <a:cs typeface="McLaren"/>
                <a:sym typeface="McLaren"/>
              </a:rPr>
              <a:t>Coordinate Plane/Plano Coordinado</a:t>
            </a:r>
            <a:r>
              <a:rPr lang="en" sz="2800">
                <a:latin typeface="McLaren"/>
                <a:ea typeface="McLaren"/>
                <a:cs typeface="McLaren"/>
                <a:sym typeface="McLaren"/>
              </a:rPr>
              <a:t>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7016075" y="2402050"/>
            <a:ext cx="16758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Quadrant I</a:t>
            </a:r>
            <a:endParaRPr sz="1900"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7049017" y="3277925"/>
            <a:ext cx="16758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Quadrant III</a:t>
            </a:r>
            <a:endParaRPr sz="1900"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7049017" y="2819263"/>
            <a:ext cx="16758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Quadrant II</a:t>
            </a:r>
            <a:endParaRPr sz="1900"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7060482" y="3736575"/>
            <a:ext cx="16758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Quadrant IV</a:t>
            </a:r>
            <a:endParaRPr sz="1900"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210200" y="2895450"/>
            <a:ext cx="10374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y-axis</a:t>
            </a:r>
            <a:endParaRPr sz="1900">
              <a:solidFill>
                <a:srgbClr val="E493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210200" y="2469100"/>
            <a:ext cx="10374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x-axis</a:t>
            </a:r>
            <a:endParaRPr sz="1900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105400" y="4661575"/>
            <a:ext cx="12720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19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-4 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19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-4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221559" y="3718650"/>
            <a:ext cx="11559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19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5 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19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210200" y="4204375"/>
            <a:ext cx="11559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(-</a:t>
            </a:r>
            <a:r>
              <a:rPr b="1" lang="en" sz="19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5 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19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371425" y="4653875"/>
            <a:ext cx="10893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19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5 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19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-4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7371425" y="4195225"/>
            <a:ext cx="10893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19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0 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19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  <a:r>
              <a:rPr b="1" lang="en" sz="19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247050" y="3307050"/>
            <a:ext cx="1037400" cy="338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Origin</a:t>
            </a:r>
            <a:endParaRPr sz="19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357275" y="1450425"/>
            <a:ext cx="4530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Directions</a:t>
            </a:r>
            <a:r>
              <a:rPr b="1" lang="en" sz="16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: Drag each box to the label the correct place on the Coordinate Grid.</a:t>
            </a:r>
            <a:endParaRPr sz="16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75450"/>
            <a:ext cx="4052475" cy="404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1916525" y="884000"/>
            <a:ext cx="5596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cLaren"/>
                <a:ea typeface="McLaren"/>
                <a:cs typeface="McLaren"/>
                <a:sym typeface="McLaren"/>
              </a:rPr>
              <a:t>Graphing from Coordinates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789250" y="3432850"/>
            <a:ext cx="142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-1 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22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-2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63750" y="3432850"/>
            <a:ext cx="1525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22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-4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019325" y="4045275"/>
            <a:ext cx="1272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22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286100" y="3432850"/>
            <a:ext cx="1272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0 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22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516750" y="3983700"/>
            <a:ext cx="1272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22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93050" y="2797425"/>
            <a:ext cx="4683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en" sz="2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x-coordinate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2200">
                <a:solidFill>
                  <a:srgbClr val="E49319"/>
                </a:solidFill>
                <a:latin typeface="Merriweather"/>
                <a:ea typeface="Merriweather"/>
                <a:cs typeface="Merriweather"/>
                <a:sym typeface="Merriweather"/>
              </a:rPr>
              <a:t>y-coordinate</a:t>
            </a: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34050" y="1990325"/>
            <a:ext cx="3324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Coordinate Pairs</a:t>
            </a:r>
            <a:endParaRPr sz="25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41100" y="4692925"/>
            <a:ext cx="3880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00FF"/>
                </a:solidFill>
                <a:latin typeface="McLaren"/>
                <a:ea typeface="McLaren"/>
                <a:cs typeface="McLaren"/>
                <a:sym typeface="McLaren"/>
              </a:rPr>
              <a:t>Is this line going up (positive) or down (negative) ?</a:t>
            </a:r>
            <a:endParaRPr b="1" sz="1800">
              <a:solidFill>
                <a:srgbClr val="FF00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2334500" y="5057600"/>
            <a:ext cx="1528200" cy="4377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4319825" y="519372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0"/>
          <p:cNvGraphicFramePr/>
          <p:nvPr/>
        </p:nvGraphicFramePr>
        <p:xfrm>
          <a:off x="1512348" y="235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{0E07F689-65F8-4D23-8B45-11199EE6D88E}</a:tableStyleId>
              </a:tblPr>
              <a:tblGrid>
                <a:gridCol w="929850"/>
                <a:gridCol w="85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x</a:t>
                      </a:r>
                      <a:endParaRPr b="1" sz="28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y</a:t>
                      </a:r>
                      <a:endParaRPr b="1" sz="28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-2</a:t>
                      </a:r>
                      <a:endParaRPr sz="22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4</a:t>
                      </a:r>
                      <a:endParaRPr sz="22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</a:tr>
              <a:tr h="28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-1</a:t>
                      </a:r>
                      <a:endParaRPr sz="22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2</a:t>
                      </a:r>
                      <a:endParaRPr sz="22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0</a:t>
                      </a:r>
                      <a:endParaRPr sz="22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0</a:t>
                      </a:r>
                      <a:endParaRPr sz="22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</a:tr>
              <a:tr h="28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1</a:t>
                      </a:r>
                      <a:endParaRPr sz="22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-</a:t>
                      </a: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2</a:t>
                      </a:r>
                      <a:endParaRPr sz="22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</a:tr>
              <a:tr h="30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2</a:t>
                      </a:r>
                      <a:endParaRPr sz="22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-</a:t>
                      </a: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4</a:t>
                      </a:r>
                      <a:endParaRPr sz="22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36" name="Google Shape;136;p20"/>
          <p:cNvSpPr txBox="1"/>
          <p:nvPr/>
        </p:nvSpPr>
        <p:spPr>
          <a:xfrm>
            <a:off x="1531176" y="1852975"/>
            <a:ext cx="1870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cLaren"/>
                <a:ea typeface="McLaren"/>
                <a:cs typeface="McLaren"/>
                <a:sym typeface="McLaren"/>
              </a:rPr>
              <a:t>Table/Tabla: </a:t>
            </a:r>
            <a:endParaRPr b="1" sz="18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41100" y="4692925"/>
            <a:ext cx="3880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McLaren"/>
                <a:ea typeface="McLaren"/>
                <a:cs typeface="McLaren"/>
                <a:sym typeface="McLaren"/>
              </a:rPr>
              <a:t>Is this line going up (positive) or down (negative) ?</a:t>
            </a:r>
            <a:endParaRPr b="1" sz="1800">
              <a:solidFill>
                <a:srgbClr val="FF00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2442200" y="5055850"/>
            <a:ext cx="1528200" cy="4377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4427700" y="51846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4427700" y="51846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427700" y="51846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4427700" y="51846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4427700" y="51846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4427700" y="51846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4427700" y="51846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6828000" y="3515175"/>
            <a:ext cx="144300" cy="153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1593875" y="955575"/>
            <a:ext cx="5596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cLaren"/>
                <a:ea typeface="McLaren"/>
                <a:cs typeface="McLaren"/>
                <a:sym typeface="McLaren"/>
              </a:rPr>
              <a:t>Graphing from a Table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262125" y="710575"/>
            <a:ext cx="87273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Coordinate Plane</a:t>
            </a:r>
            <a:r>
              <a:rPr b="1" lang="en" sz="3400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 Practice</a:t>
            </a:r>
            <a:endParaRPr b="1" i="0" sz="3400" u="none" cap="none" strike="noStrike">
              <a:solidFill>
                <a:srgbClr val="0B5394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22925" y="1447925"/>
            <a:ext cx="90075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1st</a:t>
            </a:r>
            <a:r>
              <a:rPr b="0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 Click on the </a:t>
            </a:r>
            <a:r>
              <a:rPr b="1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IXL icon</a:t>
            </a:r>
            <a:r>
              <a:rPr b="0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 &amp; </a:t>
            </a:r>
            <a:r>
              <a:rPr b="1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sign-in</a:t>
            </a:r>
            <a:r>
              <a:rPr b="0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, then click on the Titles to get the  link</a:t>
            </a:r>
            <a:endParaRPr b="0" i="0" sz="1900" u="none" cap="none" strike="noStrike">
              <a:solidFill>
                <a:srgbClr val="0B5394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graphicFrame>
        <p:nvGraphicFramePr>
          <p:cNvPr id="154" name="Google Shape;154;p21"/>
          <p:cNvGraphicFramePr/>
          <p:nvPr/>
        </p:nvGraphicFramePr>
        <p:xfrm>
          <a:off x="68200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{E436BD12-035D-435C-86A8-5D024DCA5924}</a:tableStyleId>
              </a:tblPr>
              <a:tblGrid>
                <a:gridCol w="4503800"/>
                <a:gridCol w="4503800"/>
              </a:tblGrid>
              <a:tr h="188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1" lang="en" sz="2900" u="sng">
                          <a:solidFill>
                            <a:srgbClr val="A64D7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Quadrants &amp; Axes Level 1</a:t>
                      </a:r>
                      <a:endParaRPr sz="2200" u="none" cap="none" strike="noStrike">
                        <a:solidFill>
                          <a:srgbClr val="A64D79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Arial"/>
                        <a:buNone/>
                      </a:pPr>
                      <a:r>
                        <a:rPr b="1" lang="en" sz="2900" u="sng">
                          <a:solidFill>
                            <a:srgbClr val="A64D7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Quadrants &amp; Axes Level 2</a:t>
                      </a:r>
                      <a:endParaRPr b="1" sz="2900">
                        <a:solidFill>
                          <a:srgbClr val="A64D7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1" lang="en" sz="2900" u="sng">
                          <a:solidFill>
                            <a:srgbClr val="A64D7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Coordinates Level 1</a:t>
                      </a:r>
                      <a:endParaRPr sz="2200">
                        <a:solidFill>
                          <a:srgbClr val="A64D79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Arial"/>
                        <a:buNone/>
                      </a:pPr>
                      <a:r>
                        <a:rPr b="1" lang="en" sz="2900" u="sng">
                          <a:solidFill>
                            <a:srgbClr val="A64D7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Coordinates Level 1</a:t>
                      </a:r>
                      <a:endParaRPr sz="2200" u="none" cap="none" strike="noStrike">
                        <a:solidFill>
                          <a:srgbClr val="A64D79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5" name="Google Shape;155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99182" y="3100525"/>
            <a:ext cx="1145628" cy="10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138000" y="153475"/>
            <a:ext cx="2343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51C75"/>
                </a:solidFill>
                <a:latin typeface="McLaren"/>
                <a:ea typeface="McLaren"/>
                <a:cs typeface="McLaren"/>
                <a:sym typeface="McLaren"/>
              </a:rPr>
              <a:t>7th &amp; 8th Grade</a:t>
            </a:r>
            <a:endParaRPr b="1" sz="2100">
              <a:solidFill>
                <a:srgbClr val="351C75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346950" y="1110600"/>
            <a:ext cx="86634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Content Objective</a:t>
            </a: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I will be able to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identify the parts of a coordinate plane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plot points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record coordinates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of a point on a coordinate plane.</a:t>
            </a:r>
            <a:endParaRPr sz="28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248400" y="3338650"/>
            <a:ext cx="86472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3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Language Objective</a:t>
            </a: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I can </a:t>
            </a:r>
            <a:r>
              <a:rPr b="1" lang="en" sz="28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name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the parts of the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coordinate plane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including the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x and y axes, origin, quadrant I, II, III &amp; IV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lang="en" sz="28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describe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how to plot a point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